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0" r:id="rId3"/>
    <p:sldId id="272" r:id="rId4"/>
    <p:sldId id="265" r:id="rId5"/>
    <p:sldId id="264" r:id="rId6"/>
    <p:sldId id="274" r:id="rId7"/>
    <p:sldId id="276" r:id="rId8"/>
    <p:sldId id="277" r:id="rId9"/>
    <p:sldId id="262" r:id="rId10"/>
    <p:sldId id="269" r:id="rId11"/>
    <p:sldId id="278" r:id="rId12"/>
    <p:sldId id="258" r:id="rId13"/>
    <p:sldId id="279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F23C0-1E75-4226-A893-69B63B96102D}" type="datetimeFigureOut">
              <a:rPr lang="fr-FR" smtClean="0"/>
              <a:pPr/>
              <a:t>07/03/2021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A27DC37-6304-439E-A8BB-10895772722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F23C0-1E75-4226-A893-69B63B96102D}" type="datetimeFigureOut">
              <a:rPr lang="fr-FR" smtClean="0"/>
              <a:pPr/>
              <a:t>07/03/2021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DC37-6304-439E-A8BB-1089577272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A27DC37-6304-439E-A8BB-10895772722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F23C0-1E75-4226-A893-69B63B96102D}" type="datetimeFigureOut">
              <a:rPr lang="fr-FR" smtClean="0"/>
              <a:pPr/>
              <a:t>07/03/2021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F23C0-1E75-4226-A893-69B63B96102D}" type="datetimeFigureOut">
              <a:rPr lang="fr-FR" smtClean="0"/>
              <a:pPr/>
              <a:t>07/03/2021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A27DC37-6304-439E-A8BB-10895772722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F23C0-1E75-4226-A893-69B63B96102D}" type="datetimeFigureOut">
              <a:rPr lang="fr-FR" smtClean="0"/>
              <a:pPr/>
              <a:t>07/03/2021</a:t>
            </a:fld>
            <a:endParaRPr lang="fr-FR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A27DC37-6304-439E-A8BB-10895772722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CDF23C0-1E75-4226-A893-69B63B96102D}" type="datetimeFigureOut">
              <a:rPr lang="fr-FR" smtClean="0"/>
              <a:pPr/>
              <a:t>07/03/2021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DC37-6304-439E-A8BB-10895772722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contenu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F23C0-1E75-4226-A893-69B63B96102D}" type="datetimeFigureOut">
              <a:rPr lang="fr-FR" smtClean="0"/>
              <a:pPr/>
              <a:t>07/03/2021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fr-FR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Espace réservé du contenu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6" name="Espace réservé du contenu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l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A27DC37-6304-439E-A8BB-10895772722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Titr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F23C0-1E75-4226-A893-69B63B96102D}" type="datetimeFigureOut">
              <a:rPr lang="fr-FR" smtClean="0"/>
              <a:pPr/>
              <a:t>07/03/2021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A27DC37-6304-439E-A8BB-1089577272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F23C0-1E75-4226-A893-69B63B96102D}" type="datetimeFigureOut">
              <a:rPr lang="fr-FR" smtClean="0"/>
              <a:pPr/>
              <a:t>07/03/2021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27DC37-6304-439E-A8BB-1089577272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Espace réservé du contenu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A27DC37-6304-439E-A8BB-10895772722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F23C0-1E75-4226-A893-69B63B96102D}" type="datetimeFigureOut">
              <a:rPr lang="fr-FR" smtClean="0"/>
              <a:pPr/>
              <a:t>07/03/2021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necteur droit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A27DC37-6304-439E-A8BB-10895772722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CDF23C0-1E75-4226-A893-69B63B96102D}" type="datetimeFigureOut">
              <a:rPr lang="fr-FR" smtClean="0"/>
              <a:pPr/>
              <a:t>07/03/2021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CDF23C0-1E75-4226-A893-69B63B96102D}" type="datetimeFigureOut">
              <a:rPr lang="fr-FR" smtClean="0"/>
              <a:pPr/>
              <a:t>07/03/2021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A27DC37-6304-439E-A8BB-10895772722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emf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cole-europeenne.com/formations/bts/professions-immobilieres/" TargetMode="External"/><Relationship Id="rId3" Type="http://schemas.openxmlformats.org/officeDocument/2006/relationships/hyperlink" Target="https://www.ecole-europeenne.com/formations/bts/communication/" TargetMode="External"/><Relationship Id="rId7" Type="http://schemas.openxmlformats.org/officeDocument/2006/relationships/hyperlink" Target="https://www.ecole-europeenne.com/formations/bts/banque/" TargetMode="External"/><Relationship Id="rId2" Type="http://schemas.openxmlformats.org/officeDocument/2006/relationships/hyperlink" Target="https://www.ecole-europeenne.com/formations/bts/gestion-pme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ecole-europeenne.com/formations/bts/bts-sam/" TargetMode="External"/><Relationship Id="rId5" Type="http://schemas.openxmlformats.org/officeDocument/2006/relationships/hyperlink" Target="https://www.ecole-europeenne.com/formations/bts/tourisme/" TargetMode="External"/><Relationship Id="rId4" Type="http://schemas.openxmlformats.org/officeDocument/2006/relationships/hyperlink" Target="https://www.ecole-europeenne.com/formations/bts/ndrc/" TargetMode="External"/><Relationship Id="rId9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9512" y="4700736"/>
            <a:ext cx="8784976" cy="1752600"/>
          </a:xfrm>
        </p:spPr>
        <p:txBody>
          <a:bodyPr/>
          <a:lstStyle/>
          <a:p>
            <a:endParaRPr lang="fr-FR" dirty="0" smtClean="0"/>
          </a:p>
          <a:p>
            <a:endParaRPr lang="fr-FR" b="1" dirty="0" smtClean="0">
              <a:solidFill>
                <a:schemeClr val="accent1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endParaRPr lang="fr-FR" dirty="0" smtClean="0">
              <a:solidFill>
                <a:schemeClr val="accent1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endParaRPr lang="fr-FR" b="1" dirty="0" smtClean="0">
              <a:solidFill>
                <a:schemeClr val="accent1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Lycée Marie Laurencin - Mennecy</a:t>
            </a:r>
            <a:endParaRPr lang="fr-FR" b="1" dirty="0">
              <a:solidFill>
                <a:schemeClr val="accent1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9512" y="642918"/>
            <a:ext cx="8784976" cy="1595231"/>
          </a:xfrm>
        </p:spPr>
        <p:txBody>
          <a:bodyPr>
            <a:noAutofit/>
          </a:bodyPr>
          <a:lstStyle/>
          <a:p>
            <a:r>
              <a:rPr lang="fr-FR" sz="3200" dirty="0" smtClean="0"/>
              <a:t>BAC </a:t>
            </a:r>
            <a:r>
              <a:rPr lang="fr-FR" sz="3200" dirty="0" smtClean="0"/>
              <a:t>PRO </a:t>
            </a: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 smtClean="0"/>
              <a:t>Assistance </a:t>
            </a:r>
            <a:r>
              <a:rPr lang="fr-FR" sz="3200" dirty="0" smtClean="0"/>
              <a:t>à la Gestion des Organisations</a:t>
            </a:r>
            <a:br>
              <a:rPr lang="fr-FR" sz="3200" dirty="0" smtClean="0"/>
            </a:br>
            <a:r>
              <a:rPr lang="fr-FR" sz="3200" dirty="0" smtClean="0"/>
              <a:t> et de leurs Activités</a:t>
            </a:r>
            <a:endParaRPr lang="fr-FR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85982" y="5286388"/>
            <a:ext cx="104095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ycée photo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780928"/>
            <a:ext cx="3151252" cy="259819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</p:pic>
      <p:pic>
        <p:nvPicPr>
          <p:cNvPr id="4" name="Imag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000296" y="1857364"/>
            <a:ext cx="11049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357486" y="3000372"/>
            <a:ext cx="1436688" cy="19891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42976" y="857232"/>
            <a:ext cx="6572296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dirty="0" smtClean="0">
                <a:solidFill>
                  <a:srgbClr val="FF0000"/>
                </a:solidFill>
              </a:rPr>
              <a:t>Formation en milieu professionnel</a:t>
            </a:r>
          </a:p>
          <a:p>
            <a:endParaRPr lang="fr-FR" sz="2800" dirty="0" smtClean="0">
              <a:solidFill>
                <a:srgbClr val="FF0000"/>
              </a:solidFill>
            </a:endParaRPr>
          </a:p>
          <a:p>
            <a:pPr algn="ctr"/>
            <a:r>
              <a:rPr lang="fr-FR" sz="3200" dirty="0" smtClean="0"/>
              <a:t> 22 semaines de stage </a:t>
            </a:r>
            <a:endParaRPr lang="fr-FR" sz="3200" dirty="0" smtClean="0"/>
          </a:p>
          <a:p>
            <a:pPr algn="ctr"/>
            <a:r>
              <a:rPr lang="fr-FR" sz="3200" dirty="0" smtClean="0"/>
              <a:t>réparties </a:t>
            </a:r>
            <a:r>
              <a:rPr lang="fr-FR" sz="3200" dirty="0" smtClean="0"/>
              <a:t>sur les 3 ans</a:t>
            </a:r>
          </a:p>
          <a:p>
            <a:pPr>
              <a:buFont typeface="Arial" pitchFamily="34" charset="0"/>
              <a:buChar char="•"/>
            </a:pPr>
            <a:endParaRPr lang="fr-FR" dirty="0" smtClean="0"/>
          </a:p>
          <a:p>
            <a:endParaRPr lang="fr-FR" dirty="0" smtClean="0"/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 8 semaines en seconde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 8 </a:t>
            </a:r>
            <a:r>
              <a:rPr lang="fr-FR" dirty="0" smtClean="0"/>
              <a:t>semaines en première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 6 semaines en terminale</a:t>
            </a:r>
          </a:p>
          <a:p>
            <a:pPr>
              <a:buFont typeface="Wingdings" pitchFamily="2" charset="2"/>
              <a:buChar char="Ø"/>
            </a:pPr>
            <a:endParaRPr lang="fr-FR" dirty="0" smtClean="0"/>
          </a:p>
          <a:p>
            <a:pPr algn="ctr"/>
            <a:r>
              <a:rPr lang="fr-FR" dirty="0" smtClean="0"/>
              <a:t>Périodes obligatoires pour l’obtention du bac </a:t>
            </a:r>
            <a:r>
              <a:rPr lang="fr-FR" dirty="0" smtClean="0"/>
              <a:t>professionnel</a:t>
            </a:r>
            <a:endParaRPr lang="fr-FR" dirty="0"/>
          </a:p>
        </p:txBody>
      </p:sp>
      <p:sp>
        <p:nvSpPr>
          <p:cNvPr id="23554" name="AutoShape 2" descr="Résultat de recherche d'images pour &quot;images du  lycée de mennecy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556" name="AutoShape 4" descr="Résultat de recherche d'images pour &quot;images du  lycée de mennecy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558" name="AutoShape 6" descr="Résultat de recherche d'images pour &quot;images du  lycée de mennecy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481328"/>
            <a:ext cx="4114800" cy="4525963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fr-FR" dirty="0" smtClean="0">
                <a:solidFill>
                  <a:srgbClr val="FF0000"/>
                </a:solidFill>
              </a:rPr>
              <a:t>EMPLOIS CONCERNES</a:t>
            </a:r>
          </a:p>
          <a:p>
            <a:endParaRPr lang="fr-FR" dirty="0" smtClean="0"/>
          </a:p>
          <a:p>
            <a:r>
              <a:rPr lang="fr-FR" sz="1800" dirty="0" smtClean="0"/>
              <a:t>ASSISTANT DE GESTION</a:t>
            </a:r>
          </a:p>
          <a:p>
            <a:r>
              <a:rPr lang="fr-FR" sz="1800" dirty="0" smtClean="0"/>
              <a:t>EMPLOYE ADMINISTRATIF</a:t>
            </a:r>
          </a:p>
          <a:p>
            <a:r>
              <a:rPr lang="fr-FR" sz="1800" dirty="0" smtClean="0"/>
              <a:t>SECRETAIRE-ASSISTANT JURIDIQUE</a:t>
            </a:r>
          </a:p>
          <a:p>
            <a:r>
              <a:rPr lang="fr-FR" sz="1800" dirty="0" smtClean="0"/>
              <a:t>SECRETAIRE-ASSISTANT MEDICAL</a:t>
            </a:r>
          </a:p>
          <a:p>
            <a:r>
              <a:rPr lang="fr-FR" sz="1800" dirty="0" smtClean="0"/>
              <a:t>ASSISTANT DE GESTION LOCATIVES EN IMMOBILIER</a:t>
            </a:r>
          </a:p>
          <a:p>
            <a:r>
              <a:rPr lang="fr-FR" sz="1800" dirty="0" smtClean="0"/>
              <a:t>AGENT ADMINISTRATIF LOGISTIQUE TRANSPORT</a:t>
            </a:r>
          </a:p>
          <a:p>
            <a:r>
              <a:rPr lang="fr-FR" sz="1800" dirty="0" smtClean="0"/>
              <a:t>EMPLOYE DE GESTION DE COPROPRIETE</a:t>
            </a:r>
          </a:p>
          <a:p>
            <a:r>
              <a:rPr lang="fr-FR" sz="1800" dirty="0" smtClean="0"/>
              <a:t>ASSISTANT DIGITAL</a:t>
            </a:r>
          </a:p>
          <a:p>
            <a:r>
              <a:rPr lang="fr-FR" sz="1800" dirty="0" smtClean="0"/>
              <a:t>ASSISTANT RESSOURCES HUMAINES</a:t>
            </a:r>
          </a:p>
          <a:p>
            <a:r>
              <a:rPr lang="fr-FR" sz="1800" dirty="0" smtClean="0"/>
              <a:t>SECRETAIRE DE MAIRIE</a:t>
            </a:r>
          </a:p>
          <a:p>
            <a:r>
              <a:rPr lang="fr-FR" sz="1800" dirty="0" smtClean="0"/>
              <a:t>ASSISTANT COMPTABLE</a:t>
            </a:r>
          </a:p>
          <a:p>
            <a:r>
              <a:rPr lang="fr-FR" sz="1800" dirty="0" smtClean="0"/>
              <a:t>….</a:t>
            </a:r>
            <a:endParaRPr lang="fr-FR" sz="1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214282" y="228600"/>
            <a:ext cx="8715436" cy="758952"/>
          </a:xfrm>
        </p:spPr>
        <p:txBody>
          <a:bodyPr/>
          <a:lstStyle/>
          <a:p>
            <a:pPr algn="ctr"/>
            <a:r>
              <a:rPr lang="fr-FR" dirty="0" smtClean="0"/>
              <a:t>Contexte professionnel</a:t>
            </a:r>
            <a:endParaRPr lang="fr-FR" dirty="0"/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>
          <a:xfrm>
            <a:off x="4857752" y="1357298"/>
            <a:ext cx="4114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fr-FR" sz="2700" dirty="0" smtClean="0">
                <a:solidFill>
                  <a:srgbClr val="FF0000"/>
                </a:solidFill>
              </a:rPr>
              <a:t>TYPE D’ORGANISATIONS</a:t>
            </a:r>
            <a:endParaRPr kumimoji="0" lang="fr-FR" sz="27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fr-FR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ENTREPRISE</a:t>
            </a:r>
            <a:r>
              <a:rPr kumimoji="0" lang="fr-FR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PETITE DIMENSION, (le commerce, les professions libérales, les entreprises d’artisanat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…)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fr-FR" dirty="0" smtClean="0"/>
              <a:t>ASSOCIATION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ENTREPRISE DE</a:t>
            </a:r>
            <a:r>
              <a:rPr kumimoji="0" lang="fr-FR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GRANDE TAILLE emplois spécialisés dans des services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fr-FR" baseline="0" dirty="0" smtClean="0"/>
              <a:t>ADMINISTRATION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fr-FR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COLLECTIVITE TERRITORIALE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214282" y="404664"/>
            <a:ext cx="8715436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fr-FR" sz="2400" b="1" dirty="0" smtClean="0">
                <a:solidFill>
                  <a:schemeClr val="bg1"/>
                </a:solidFill>
              </a:rPr>
              <a:t>Vos Missions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39552" y="1268760"/>
            <a:ext cx="792088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· </a:t>
            </a:r>
            <a:r>
              <a:rPr lang="fr-FR" sz="1600" dirty="0" smtClean="0"/>
              <a:t>Prendre en charge les activités de gestion, commerciales,  de communication,  de gestion du personnel, de production </a:t>
            </a:r>
          </a:p>
          <a:p>
            <a:r>
              <a:rPr lang="fr-FR" sz="1600" dirty="0" smtClean="0"/>
              <a:t> </a:t>
            </a:r>
          </a:p>
          <a:p>
            <a:r>
              <a:rPr lang="fr-FR" sz="1600" dirty="0" smtClean="0"/>
              <a:t>· Accompagner administrativement les projets </a:t>
            </a:r>
          </a:p>
          <a:p>
            <a:r>
              <a:rPr lang="fr-FR" sz="1600" dirty="0" smtClean="0"/>
              <a:t> </a:t>
            </a:r>
          </a:p>
          <a:p>
            <a:r>
              <a:rPr lang="fr-FR" sz="1600" dirty="0" smtClean="0"/>
              <a:t>· Assurer l’organisation et la gestion matérielle du service,</a:t>
            </a:r>
          </a:p>
          <a:p>
            <a:r>
              <a:rPr lang="fr-FR" sz="1600" dirty="0" smtClean="0"/>
              <a:t> </a:t>
            </a:r>
          </a:p>
          <a:p>
            <a:r>
              <a:rPr lang="fr-FR" sz="1600" dirty="0" smtClean="0"/>
              <a:t>· Inscrire votre  action administrative au cœur des systèmes d’information et des évolutions technologiques : </a:t>
            </a:r>
          </a:p>
          <a:p>
            <a:r>
              <a:rPr lang="fr-FR" sz="1600" dirty="0" smtClean="0"/>
              <a:t> </a:t>
            </a:r>
          </a:p>
          <a:p>
            <a:r>
              <a:rPr lang="fr-FR" sz="1600" dirty="0" smtClean="0"/>
              <a:t>	* </a:t>
            </a:r>
            <a:r>
              <a:rPr lang="fr-FR" sz="1600" i="1" dirty="0" smtClean="0"/>
              <a:t>progiciel de gestion intégré</a:t>
            </a:r>
            <a:endParaRPr lang="fr-FR" sz="1600" dirty="0" smtClean="0"/>
          </a:p>
          <a:p>
            <a:r>
              <a:rPr lang="fr-FR" sz="1600" dirty="0" smtClean="0"/>
              <a:t>	* </a:t>
            </a:r>
            <a:r>
              <a:rPr lang="fr-FR" sz="1600" i="1" dirty="0" smtClean="0"/>
              <a:t>mise à jour de sites web (marchands ou non)</a:t>
            </a:r>
            <a:endParaRPr lang="fr-FR" sz="1600" dirty="0" smtClean="0"/>
          </a:p>
          <a:p>
            <a:r>
              <a:rPr lang="fr-FR" sz="1600" dirty="0" smtClean="0"/>
              <a:t>	* </a:t>
            </a:r>
            <a:r>
              <a:rPr lang="fr-FR" sz="1600" i="1" dirty="0" smtClean="0"/>
              <a:t>gestion de plate-forme collaborative</a:t>
            </a:r>
            <a:endParaRPr lang="fr-FR" sz="1600" dirty="0" smtClean="0"/>
          </a:p>
          <a:p>
            <a:r>
              <a:rPr lang="fr-FR" sz="1600" dirty="0" smtClean="0"/>
              <a:t>	* </a:t>
            </a:r>
            <a:r>
              <a:rPr lang="fr-FR" sz="1600" i="1" dirty="0" smtClean="0"/>
              <a:t>suite bureautique, etc.</a:t>
            </a:r>
            <a:endParaRPr lang="fr-FR" sz="1600" dirty="0" smtClean="0"/>
          </a:p>
          <a:p>
            <a:r>
              <a:rPr lang="fr-FR" sz="1600" dirty="0" smtClean="0"/>
              <a:t> </a:t>
            </a:r>
          </a:p>
          <a:p>
            <a:r>
              <a:rPr lang="fr-FR" sz="1600" b="1" i="1" dirty="0" smtClean="0">
                <a:solidFill>
                  <a:schemeClr val="accent1">
                    <a:lumMod val="75000"/>
                  </a:schemeClr>
                </a:solidFill>
              </a:rPr>
              <a:t>Acteur incontournable de l’organisation</a:t>
            </a:r>
            <a:endParaRPr lang="fr-FR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sz="1600" dirty="0" smtClean="0"/>
              <a:t> </a:t>
            </a:r>
          </a:p>
          <a:p>
            <a:r>
              <a:rPr lang="fr-FR" sz="1600" dirty="0" smtClean="0"/>
              <a:t>· </a:t>
            </a:r>
            <a:r>
              <a:rPr lang="fr-FR" sz="1600" b="1" i="1" dirty="0" smtClean="0"/>
              <a:t>Rôle d’assistant auprès des responsables</a:t>
            </a:r>
            <a:endParaRPr lang="fr-FR" sz="1600" dirty="0" smtClean="0"/>
          </a:p>
          <a:p>
            <a:r>
              <a:rPr lang="fr-FR" sz="1600" dirty="0" smtClean="0"/>
              <a:t>· </a:t>
            </a:r>
            <a:r>
              <a:rPr lang="fr-FR" sz="1600" b="1" i="1" dirty="0" smtClean="0"/>
              <a:t>Rôle de référent auprès des tiers</a:t>
            </a:r>
            <a:endParaRPr lang="fr-FR" sz="1600" dirty="0" smtClean="0"/>
          </a:p>
          <a:p>
            <a:r>
              <a:rPr lang="fr-FR" sz="1600" dirty="0" smtClean="0"/>
              <a:t>· </a:t>
            </a:r>
            <a:r>
              <a:rPr lang="fr-FR" sz="1600" b="1" i="1" dirty="0" smtClean="0"/>
              <a:t>Support administratif pour les autres membres de l’organisation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4282" y="428604"/>
            <a:ext cx="871543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/>
              <a:t>Poursuite d’études</a:t>
            </a:r>
          </a:p>
          <a:p>
            <a:pPr algn="ctr"/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500166" y="1142984"/>
            <a:ext cx="621510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 </a:t>
            </a:r>
            <a:r>
              <a:rPr lang="fr-FR" dirty="0" smtClean="0">
                <a:hlinkClick r:id="rId2"/>
              </a:rPr>
              <a:t>BTS G PME – Gestion de PME</a:t>
            </a:r>
            <a:endParaRPr lang="fr-FR" dirty="0" smtClean="0"/>
          </a:p>
          <a:p>
            <a:r>
              <a:rPr lang="fr-FR" dirty="0" smtClean="0">
                <a:hlinkClick r:id="rId3"/>
              </a:rPr>
              <a:t> BTS Communication</a:t>
            </a:r>
            <a:endParaRPr lang="fr-FR" dirty="0" smtClean="0"/>
          </a:p>
          <a:p>
            <a:r>
              <a:rPr lang="fr-FR" dirty="0" smtClean="0">
                <a:hlinkClick r:id="rId4"/>
              </a:rPr>
              <a:t> BTS NDRC – Négociation et Digitalisation de la Relation Client</a:t>
            </a:r>
            <a:endParaRPr lang="fr-FR" dirty="0" smtClean="0"/>
          </a:p>
          <a:p>
            <a:r>
              <a:rPr lang="fr-FR" dirty="0" smtClean="0">
                <a:hlinkClick r:id="rId5"/>
              </a:rPr>
              <a:t>BTS Tourisme</a:t>
            </a:r>
            <a:endParaRPr lang="fr-FR" dirty="0" smtClean="0"/>
          </a:p>
          <a:p>
            <a:r>
              <a:rPr lang="fr-FR" dirty="0" smtClean="0">
                <a:hlinkClick r:id="rId6"/>
              </a:rPr>
              <a:t>BTS SAM – Support à l’Action Managériale</a:t>
            </a:r>
            <a:endParaRPr lang="fr-FR" dirty="0" smtClean="0"/>
          </a:p>
          <a:p>
            <a:r>
              <a:rPr lang="fr-FR" dirty="0" smtClean="0">
                <a:hlinkClick r:id="rId7"/>
              </a:rPr>
              <a:t>BTS Banque – Conseiller de clientèle (particulier)</a:t>
            </a:r>
            <a:endParaRPr lang="fr-FR" dirty="0" smtClean="0"/>
          </a:p>
          <a:p>
            <a:r>
              <a:rPr lang="fr-FR" dirty="0" smtClean="0">
                <a:hlinkClick r:id="rId8"/>
              </a:rPr>
              <a:t>BTS PI – Professions immobilières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>
                <a:hlinkClick r:id="rId8"/>
              </a:rPr>
              <a:t>Concours…..</a:t>
            </a:r>
          </a:p>
          <a:p>
            <a:r>
              <a:rPr lang="fr-FR" dirty="0" smtClean="0">
                <a:hlinkClick r:id="rId8"/>
              </a:rPr>
              <a:t>Et autres formations…….</a:t>
            </a:r>
          </a:p>
          <a:p>
            <a:endParaRPr lang="fr-FR" dirty="0"/>
          </a:p>
        </p:txBody>
      </p:sp>
      <p:pic>
        <p:nvPicPr>
          <p:cNvPr id="2050" name="Picture 2" descr="Résultat de recherche d'images pour &quot;images du  lycée de mennecy&quot;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43570" y="4000504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 txBox="1">
            <a:spLocks/>
          </p:cNvSpPr>
          <p:nvPr/>
        </p:nvSpPr>
        <p:spPr>
          <a:xfrm>
            <a:off x="0" y="714357"/>
            <a:ext cx="9144000" cy="48577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Inscription en fin de 3</a:t>
            </a:r>
            <a:r>
              <a:rPr kumimoji="0" lang="fr-FR" sz="36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ème</a:t>
            </a: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à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FAMILLE DE METIERS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 de la gestion administrative, du transport </a:t>
            </a: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 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 la logistique »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BAC Pro </a:t>
            </a:r>
            <a:r>
              <a:rPr kumimoji="0" lang="fr-F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AGOrA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–OTM-L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Assistance 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à la Gestion des Organisations et de leurs Activités 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Organisation 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 Transport de 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Marchandises</a:t>
            </a:r>
            <a:r>
              <a:rPr kumimoji="0" lang="fr-F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Logistique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Fin de seconde</a:t>
            </a:r>
            <a:endParaRPr lang="fr-F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8464" t="35145" r="39351" b="33287"/>
          <a:stretch>
            <a:fillRect/>
          </a:stretch>
        </p:blipFill>
        <p:spPr bwMode="auto">
          <a:xfrm>
            <a:off x="3428992" y="2357430"/>
            <a:ext cx="3071834" cy="2457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Référentiel Bac Pro AGOrA – Portail Economie Gestion en Lycée Professionnel"/>
          <p:cNvPicPr>
            <a:picLocks noChangeAspect="1" noChangeArrowheads="1"/>
          </p:cNvPicPr>
          <p:nvPr/>
        </p:nvPicPr>
        <p:blipFill>
          <a:blip r:embed="rId3" cstate="print"/>
          <a:srcRect t="21966" b="27982"/>
          <a:stretch>
            <a:fillRect/>
          </a:stretch>
        </p:blipFill>
        <p:spPr bwMode="auto">
          <a:xfrm>
            <a:off x="214282" y="1500174"/>
            <a:ext cx="3600000" cy="1801862"/>
          </a:xfrm>
          <a:prstGeom prst="rect">
            <a:avLst/>
          </a:prstGeom>
          <a:noFill/>
        </p:spPr>
      </p:pic>
      <p:pic>
        <p:nvPicPr>
          <p:cNvPr id="2054" name="Picture 6" descr="BAC PRO OTM | Espace Pédagogiqu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1571612"/>
            <a:ext cx="2357422" cy="2357422"/>
          </a:xfrm>
          <a:prstGeom prst="rect">
            <a:avLst/>
          </a:prstGeom>
          <a:noFill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4357694"/>
            <a:ext cx="350046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 descr="Académie d'Orléans-Tours | Portail pédagogique académique : BAC PRO  Gestion-Administrati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4357694"/>
            <a:ext cx="1571636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4282" y="285728"/>
            <a:ext cx="8715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rgbClr val="FF0000"/>
                </a:solidFill>
              </a:rPr>
              <a:t>Profil à la  sortie </a:t>
            </a:r>
            <a:r>
              <a:rPr lang="fr-FR" sz="4000" dirty="0" smtClean="0">
                <a:solidFill>
                  <a:srgbClr val="FF0000"/>
                </a:solidFill>
              </a:rPr>
              <a:t>de  3</a:t>
            </a:r>
            <a:r>
              <a:rPr lang="fr-FR" sz="4000" baseline="14000" dirty="0" smtClean="0">
                <a:solidFill>
                  <a:srgbClr val="FF0000"/>
                </a:solidFill>
              </a:rPr>
              <a:t>ème</a:t>
            </a:r>
            <a:endParaRPr lang="fr-FR" sz="4000" baseline="14000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14282" y="1142984"/>
            <a:ext cx="87154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800" dirty="0" smtClean="0"/>
              <a:t> Autonomie, adaptabilité, sens des responsabilités</a:t>
            </a:r>
          </a:p>
          <a:p>
            <a:endParaRPr lang="fr-FR" sz="2800" dirty="0" smtClean="0"/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 Sens du relationnel et de la communication</a:t>
            </a:r>
          </a:p>
          <a:p>
            <a:pPr>
              <a:buFont typeface="Arial" pitchFamily="34" charset="0"/>
              <a:buChar char="•"/>
            </a:pPr>
            <a:endParaRPr lang="fr-FR" sz="2800" dirty="0" smtClean="0"/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 Qualités </a:t>
            </a:r>
            <a:r>
              <a:rPr lang="fr-FR" sz="2800" dirty="0" smtClean="0"/>
              <a:t>rédactionnelles et intérêts pour les langues</a:t>
            </a:r>
          </a:p>
          <a:p>
            <a:endParaRPr lang="fr-FR" sz="2800" dirty="0" smtClean="0"/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 Goût </a:t>
            </a:r>
            <a:r>
              <a:rPr lang="fr-FR" sz="2800" dirty="0" smtClean="0"/>
              <a:t>pour l’utilisation des outils bureautiques et numériques</a:t>
            </a:r>
          </a:p>
          <a:p>
            <a:pPr>
              <a:buFont typeface="Arial" pitchFamily="34" charset="0"/>
              <a:buChar char="•"/>
            </a:pPr>
            <a:endParaRPr lang="fr-FR" sz="2800" dirty="0" smtClean="0"/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 Savoir </a:t>
            </a:r>
            <a:r>
              <a:rPr lang="fr-FR" sz="2800" dirty="0" smtClean="0"/>
              <a:t>rester ASSIS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214282" y="404664"/>
            <a:ext cx="8715436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fr-FR" sz="2400" b="1" dirty="0" smtClean="0">
                <a:solidFill>
                  <a:schemeClr val="bg1"/>
                </a:solidFill>
              </a:rPr>
              <a:t>Matières enseignées pendant la Formation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39552" y="1124744"/>
            <a:ext cx="79208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2"/>
                </a:solidFill>
              </a:rPr>
              <a:t>Enseignement général</a:t>
            </a:r>
          </a:p>
          <a:p>
            <a:endParaRPr lang="fr-FR" dirty="0" smtClean="0"/>
          </a:p>
          <a:p>
            <a:r>
              <a:rPr lang="fr-FR" dirty="0" smtClean="0"/>
              <a:t>	Français</a:t>
            </a:r>
            <a:br>
              <a:rPr lang="fr-FR" dirty="0" smtClean="0"/>
            </a:br>
            <a:r>
              <a:rPr lang="fr-FR" dirty="0" smtClean="0"/>
              <a:t>	Mathématiques</a:t>
            </a:r>
            <a:br>
              <a:rPr lang="fr-FR" dirty="0" smtClean="0"/>
            </a:br>
            <a:r>
              <a:rPr lang="fr-FR" dirty="0" smtClean="0"/>
              <a:t>	Anglais</a:t>
            </a:r>
            <a:br>
              <a:rPr lang="fr-FR" dirty="0" smtClean="0"/>
            </a:br>
            <a:r>
              <a:rPr lang="fr-FR" dirty="0" smtClean="0"/>
              <a:t>	Espagnol</a:t>
            </a:r>
            <a:br>
              <a:rPr lang="fr-FR" dirty="0" smtClean="0"/>
            </a:br>
            <a:r>
              <a:rPr lang="fr-FR" dirty="0" smtClean="0"/>
              <a:t>	Histoire / Géographie</a:t>
            </a:r>
            <a:br>
              <a:rPr lang="fr-FR" dirty="0" smtClean="0"/>
            </a:br>
            <a:r>
              <a:rPr lang="fr-FR" dirty="0" smtClean="0"/>
              <a:t>	Education Physique et Sportive</a:t>
            </a:r>
          </a:p>
          <a:p>
            <a:endParaRPr lang="fr-FR" dirty="0" smtClean="0"/>
          </a:p>
          <a:p>
            <a:r>
              <a:rPr lang="fr-FR" b="1" dirty="0" smtClean="0">
                <a:solidFill>
                  <a:schemeClr val="tx2"/>
                </a:solidFill>
              </a:rPr>
              <a:t>Enseignement professionnel</a:t>
            </a:r>
          </a:p>
          <a:p>
            <a:endParaRPr lang="fr-FR" dirty="0" smtClean="0"/>
          </a:p>
          <a:p>
            <a:r>
              <a:rPr lang="fr-FR" dirty="0" smtClean="0"/>
              <a:t>	Economie / Droit</a:t>
            </a:r>
            <a:br>
              <a:rPr lang="fr-FR" dirty="0" smtClean="0"/>
            </a:br>
            <a:r>
              <a:rPr lang="fr-FR" dirty="0" smtClean="0"/>
              <a:t>	Enseignements professionnels</a:t>
            </a:r>
            <a:br>
              <a:rPr lang="fr-FR" dirty="0" smtClean="0"/>
            </a:br>
            <a:r>
              <a:rPr lang="fr-FR" dirty="0" smtClean="0"/>
              <a:t>	Informatique</a:t>
            </a:r>
            <a:br>
              <a:rPr lang="fr-FR" dirty="0" smtClean="0"/>
            </a:br>
            <a:r>
              <a:rPr lang="fr-FR" dirty="0" smtClean="0"/>
              <a:t>	Prévention Santé Environnement</a:t>
            </a:r>
            <a:br>
              <a:rPr lang="fr-FR" dirty="0" smtClean="0"/>
            </a:br>
            <a:r>
              <a:rPr lang="fr-FR" dirty="0" smtClean="0"/>
              <a:t>	Arts Appliqués</a:t>
            </a:r>
            <a:br>
              <a:rPr lang="fr-FR" dirty="0" smtClean="0"/>
            </a:br>
            <a:endParaRPr lang="fr-FR" dirty="0" smtClean="0"/>
          </a:p>
          <a:p>
            <a:r>
              <a:rPr lang="fr-FR" dirty="0" smtClean="0"/>
              <a:t> </a:t>
            </a:r>
          </a:p>
        </p:txBody>
      </p:sp>
      <p:sp>
        <p:nvSpPr>
          <p:cNvPr id="6" name="Accolade fermante 5"/>
          <p:cNvSpPr/>
          <p:nvPr/>
        </p:nvSpPr>
        <p:spPr>
          <a:xfrm>
            <a:off x="4857752" y="1357298"/>
            <a:ext cx="500066" cy="207170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5643570" y="2143116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Environ 15 heures</a:t>
            </a:r>
            <a:endParaRPr lang="fr-FR" dirty="0"/>
          </a:p>
        </p:txBody>
      </p:sp>
      <p:sp>
        <p:nvSpPr>
          <p:cNvPr id="8" name="Accolade fermante 7"/>
          <p:cNvSpPr/>
          <p:nvPr/>
        </p:nvSpPr>
        <p:spPr>
          <a:xfrm>
            <a:off x="5286380" y="4071942"/>
            <a:ext cx="500066" cy="207170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6000760" y="4929198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Environ 15 heures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214282" y="1571612"/>
            <a:ext cx="8715436" cy="4214842"/>
          </a:xfrm>
        </p:spPr>
        <p:txBody>
          <a:bodyPr>
            <a:normAutofit fontScale="47500" lnSpcReduction="20000"/>
          </a:bodyPr>
          <a:lstStyle/>
          <a:p>
            <a:pPr algn="ctr"/>
            <a:endParaRPr lang="fr-FR" sz="3400" dirty="0" smtClean="0">
              <a:solidFill>
                <a:srgbClr val="FF0000"/>
              </a:solidFill>
            </a:endParaRPr>
          </a:p>
          <a:p>
            <a:r>
              <a:rPr lang="fr-FR" sz="7000" dirty="0" smtClean="0">
                <a:solidFill>
                  <a:srgbClr val="FF0000"/>
                </a:solidFill>
              </a:rPr>
              <a:t>Pôle </a:t>
            </a:r>
            <a:r>
              <a:rPr lang="fr-FR" sz="7000" dirty="0" smtClean="0">
                <a:solidFill>
                  <a:srgbClr val="FF0000"/>
                </a:solidFill>
              </a:rPr>
              <a:t>1 </a:t>
            </a:r>
            <a:r>
              <a:rPr lang="fr-FR" sz="7000" dirty="0" smtClean="0"/>
              <a:t>- Gérer des relations avec les clients, les usagers et les adhérents.</a:t>
            </a:r>
          </a:p>
          <a:p>
            <a:endParaRPr lang="fr-FR" dirty="0" smtClean="0"/>
          </a:p>
          <a:p>
            <a:r>
              <a:rPr lang="fr-FR" sz="3800" b="1" dirty="0" smtClean="0"/>
              <a:t>Préparation et prise en charge de la relation avec le client, l’usager ou </a:t>
            </a:r>
            <a:r>
              <a:rPr lang="fr-FR" sz="3800" b="1" dirty="0" smtClean="0"/>
              <a:t>l’adhérent :  </a:t>
            </a:r>
            <a:r>
              <a:rPr lang="fr-FR" sz="2900" dirty="0" smtClean="0"/>
              <a:t>(accueil, prospection,…)</a:t>
            </a:r>
          </a:p>
          <a:p>
            <a:endParaRPr lang="fr-FR" sz="2900" dirty="0" smtClean="0"/>
          </a:p>
          <a:p>
            <a:r>
              <a:rPr lang="fr-FR" sz="3800" b="1" dirty="0" smtClean="0"/>
              <a:t>Traitement des opérations administratives et de gestion liées aux relations avec le client, l’usager ou l’adhérent </a:t>
            </a:r>
            <a:r>
              <a:rPr lang="fr-FR" sz="3800" b="1" dirty="0" smtClean="0"/>
              <a:t>:  </a:t>
            </a:r>
            <a:r>
              <a:rPr lang="fr-FR" sz="2900" dirty="0" smtClean="0"/>
              <a:t>(devis, commande,… encaissement, litige…)</a:t>
            </a:r>
          </a:p>
          <a:p>
            <a:endParaRPr lang="fr-FR" sz="2900" dirty="0" smtClean="0"/>
          </a:p>
          <a:p>
            <a:r>
              <a:rPr lang="fr-FR" sz="3800" b="1" dirty="0" smtClean="0"/>
              <a:t>Actualisation du système d’information en lien avec le client, l’usager ou l’adhérent </a:t>
            </a:r>
            <a:r>
              <a:rPr lang="fr-FR" sz="2900" dirty="0" smtClean="0"/>
              <a:t>(mise à jour des dossiers, tableaux de bord…)</a:t>
            </a:r>
          </a:p>
          <a:p>
            <a:endParaRPr lang="fr-FR" dirty="0" smtClean="0"/>
          </a:p>
          <a:p>
            <a:pPr>
              <a:buNone/>
            </a:pPr>
            <a:r>
              <a:rPr lang="fr-FR" dirty="0" smtClean="0"/>
              <a:t>   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628632"/>
          </a:xfrm>
        </p:spPr>
        <p:txBody>
          <a:bodyPr/>
          <a:lstStyle/>
          <a:p>
            <a:pPr algn="ctr"/>
            <a:r>
              <a:rPr lang="fr-FR" dirty="0" smtClean="0"/>
              <a:t>Enseignements professionnels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214282" y="1571612"/>
            <a:ext cx="8715436" cy="4786346"/>
          </a:xfrm>
        </p:spPr>
        <p:txBody>
          <a:bodyPr>
            <a:normAutofit lnSpcReduction="10000"/>
          </a:bodyPr>
          <a:lstStyle/>
          <a:p>
            <a:endParaRPr lang="fr-FR" dirty="0" smtClean="0"/>
          </a:p>
          <a:p>
            <a:pPr algn="ctr"/>
            <a:r>
              <a:rPr lang="fr-FR" sz="2800" dirty="0" smtClean="0">
                <a:solidFill>
                  <a:srgbClr val="FF0000"/>
                </a:solidFill>
              </a:rPr>
              <a:t>Pôle 2 </a:t>
            </a:r>
            <a:r>
              <a:rPr lang="fr-FR" sz="2800" dirty="0" smtClean="0"/>
              <a:t>- Organiser et suivre l’activité de production (de biens ou de services</a:t>
            </a:r>
            <a:r>
              <a:rPr lang="fr-FR" sz="2800" dirty="0" smtClean="0"/>
              <a:t>)</a:t>
            </a:r>
          </a:p>
          <a:p>
            <a:pPr algn="ctr"/>
            <a:endParaRPr lang="fr-FR" sz="2800" dirty="0" smtClean="0"/>
          </a:p>
          <a:p>
            <a:r>
              <a:rPr lang="fr-FR" sz="1800" b="1" dirty="0" smtClean="0"/>
              <a:t>Suivi administratif de l’activité de production </a:t>
            </a:r>
            <a:r>
              <a:rPr lang="fr-FR" sz="1800" b="1" dirty="0" smtClean="0"/>
              <a:t>:</a:t>
            </a:r>
            <a:r>
              <a:rPr lang="fr-FR" sz="1400" b="1" dirty="0" smtClean="0"/>
              <a:t>  </a:t>
            </a:r>
            <a:r>
              <a:rPr lang="fr-FR" sz="1400" dirty="0" smtClean="0"/>
              <a:t>(approvisionnement, dossiers fournisseurs,…)</a:t>
            </a:r>
          </a:p>
          <a:p>
            <a:endParaRPr lang="fr-FR" sz="1300" dirty="0" smtClean="0"/>
          </a:p>
          <a:p>
            <a:r>
              <a:rPr lang="fr-FR" sz="1800" b="1" dirty="0" smtClean="0"/>
              <a:t>Suivi financier de l’activité de production </a:t>
            </a:r>
            <a:r>
              <a:rPr lang="fr-FR" sz="1800" b="1" dirty="0" smtClean="0"/>
              <a:t>: </a:t>
            </a:r>
            <a:r>
              <a:rPr lang="fr-FR" sz="1800" dirty="0" smtClean="0"/>
              <a:t> </a:t>
            </a:r>
            <a:r>
              <a:rPr lang="fr-FR" sz="1400" dirty="0" smtClean="0"/>
              <a:t>(trésorerie, déclaration TVA)</a:t>
            </a:r>
          </a:p>
          <a:p>
            <a:endParaRPr lang="fr-FR" sz="1300" dirty="0" smtClean="0"/>
          </a:p>
          <a:p>
            <a:r>
              <a:rPr lang="fr-FR" sz="1800" b="1" dirty="0" smtClean="0"/>
              <a:t>Gestion opérationnelle des espaces </a:t>
            </a:r>
            <a:r>
              <a:rPr lang="fr-FR" sz="1800" b="1" dirty="0" smtClean="0"/>
              <a:t>:  </a:t>
            </a:r>
            <a:r>
              <a:rPr lang="fr-FR" sz="1400" dirty="0" smtClean="0"/>
              <a:t>(physiques et virtuels) de travail (suivi des contrats, réunions,…)</a:t>
            </a:r>
          </a:p>
          <a:p>
            <a:endParaRPr lang="fr-FR" dirty="0" smtClean="0"/>
          </a:p>
          <a:p>
            <a:pPr>
              <a:buNone/>
            </a:pPr>
            <a:r>
              <a:rPr lang="fr-FR" dirty="0" smtClean="0"/>
              <a:t>   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628632"/>
          </a:xfrm>
        </p:spPr>
        <p:txBody>
          <a:bodyPr/>
          <a:lstStyle/>
          <a:p>
            <a:r>
              <a:rPr lang="fr-FR" dirty="0" smtClean="0"/>
              <a:t>Enseignements professionnels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214282" y="1571612"/>
            <a:ext cx="8715436" cy="4786346"/>
          </a:xfrm>
        </p:spPr>
        <p:txBody>
          <a:bodyPr>
            <a:normAutofit/>
          </a:bodyPr>
          <a:lstStyle/>
          <a:p>
            <a:endParaRPr lang="fr-FR" sz="1800" dirty="0" smtClean="0"/>
          </a:p>
          <a:p>
            <a:r>
              <a:rPr lang="fr-FR" sz="2800" dirty="0" smtClean="0">
                <a:solidFill>
                  <a:srgbClr val="FF0000"/>
                </a:solidFill>
              </a:rPr>
              <a:t>Pôle 3 </a:t>
            </a:r>
            <a:r>
              <a:rPr lang="fr-FR" sz="2800" dirty="0" smtClean="0"/>
              <a:t>- Administrer le </a:t>
            </a:r>
            <a:r>
              <a:rPr lang="fr-FR" sz="2800" dirty="0" smtClean="0"/>
              <a:t>personnel</a:t>
            </a:r>
            <a:endParaRPr lang="fr-FR" sz="2800" dirty="0" smtClean="0"/>
          </a:p>
          <a:p>
            <a:r>
              <a:rPr lang="fr-FR" sz="1800" b="1" dirty="0" smtClean="0"/>
              <a:t>Suivi des carrières du personnel </a:t>
            </a:r>
            <a:r>
              <a:rPr lang="fr-FR" sz="1800" b="1" dirty="0" smtClean="0"/>
              <a:t>:</a:t>
            </a:r>
            <a:r>
              <a:rPr lang="fr-FR" sz="1400" b="1" dirty="0" smtClean="0"/>
              <a:t> </a:t>
            </a:r>
            <a:r>
              <a:rPr lang="fr-FR" sz="1400" dirty="0" smtClean="0"/>
              <a:t>(recrutement, tenue des dossiers du personnel, action de formation,…)</a:t>
            </a:r>
          </a:p>
          <a:p>
            <a:endParaRPr lang="fr-FR" sz="1300" dirty="0" smtClean="0"/>
          </a:p>
          <a:p>
            <a:r>
              <a:rPr lang="fr-FR" sz="1800" b="1" dirty="0" smtClean="0"/>
              <a:t>Suivi organisationnel et financier de l’activité du personnel </a:t>
            </a:r>
            <a:r>
              <a:rPr lang="fr-FR" sz="1800" b="1" dirty="0" smtClean="0"/>
              <a:t>: </a:t>
            </a:r>
            <a:r>
              <a:rPr lang="fr-FR" sz="1400" dirty="0" smtClean="0"/>
              <a:t>(</a:t>
            </a:r>
            <a:r>
              <a:rPr lang="fr-FR" sz="1400" dirty="0" smtClean="0"/>
              <a:t>temps de travail, déplacement des personnels, paie,…)</a:t>
            </a:r>
          </a:p>
          <a:p>
            <a:endParaRPr lang="fr-FR" sz="1300" dirty="0" smtClean="0"/>
          </a:p>
          <a:p>
            <a:r>
              <a:rPr lang="fr-FR" sz="1800" b="1" dirty="0" smtClean="0"/>
              <a:t>Participation à l’activité sociale de l’organisation </a:t>
            </a:r>
            <a:r>
              <a:rPr lang="fr-FR" sz="1800" b="1" dirty="0" smtClean="0"/>
              <a:t>: </a:t>
            </a:r>
            <a:r>
              <a:rPr lang="fr-FR" sz="1400" b="1" dirty="0" smtClean="0"/>
              <a:t> </a:t>
            </a:r>
            <a:r>
              <a:rPr lang="fr-FR" sz="1400" dirty="0" smtClean="0"/>
              <a:t>(communication, actions sociales et culturelles, tableaux de bord,….)</a:t>
            </a:r>
            <a:endParaRPr lang="fr-FR" sz="1400" dirty="0" smtClean="0"/>
          </a:p>
          <a:p>
            <a:pPr>
              <a:buNone/>
            </a:pPr>
            <a:r>
              <a:rPr lang="fr-FR" dirty="0" smtClean="0"/>
              <a:t>   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628632"/>
          </a:xfrm>
        </p:spPr>
        <p:txBody>
          <a:bodyPr/>
          <a:lstStyle/>
          <a:p>
            <a:r>
              <a:rPr lang="fr-FR" dirty="0" smtClean="0"/>
              <a:t>Enseignements professionnels</a:t>
            </a:r>
            <a:endParaRPr lang="fr-FR" dirty="0"/>
          </a:p>
        </p:txBody>
      </p:sp>
      <p:pic>
        <p:nvPicPr>
          <p:cNvPr id="7" name="Image 6" descr="Lycée Marie Laurencin, vue extérieur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4500570"/>
            <a:ext cx="3000396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214282" y="404664"/>
            <a:ext cx="8715436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fr-FR" sz="2400" b="1" dirty="0" smtClean="0">
                <a:solidFill>
                  <a:schemeClr val="bg1"/>
                </a:solidFill>
              </a:rPr>
              <a:t>Seconde, Première, Terminale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23528" y="980728"/>
            <a:ext cx="8249000" cy="5091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 </a:t>
            </a:r>
          </a:p>
          <a:p>
            <a:r>
              <a:rPr lang="fr-FR" sz="1600" dirty="0" smtClean="0"/>
              <a:t> </a:t>
            </a:r>
          </a:p>
          <a:p>
            <a:pPr>
              <a:buFont typeface="Wingdings" pitchFamily="2" charset="2"/>
              <a:buChar char="ü"/>
            </a:pPr>
            <a:r>
              <a:rPr lang="fr-FR" dirty="0" smtClean="0"/>
              <a:t> </a:t>
            </a:r>
            <a:r>
              <a:rPr lang="fr-FR" sz="2400" dirty="0" smtClean="0"/>
              <a:t>Enseignements professionnels organisés autour de situations comprenant les différents pôles professionnels, de l’économe-droit, de l'informatique…</a:t>
            </a:r>
          </a:p>
          <a:p>
            <a:r>
              <a:rPr lang="fr-FR" sz="2400" dirty="0" smtClean="0"/>
              <a:t> </a:t>
            </a:r>
          </a:p>
          <a:p>
            <a:pPr>
              <a:buFont typeface="Wingdings" pitchFamily="2" charset="2"/>
              <a:buChar char="ü"/>
            </a:pPr>
            <a:r>
              <a:rPr lang="fr-FR" sz="2400" dirty="0" smtClean="0"/>
              <a:t> </a:t>
            </a:r>
            <a:r>
              <a:rPr lang="fr-FR" sz="2400" dirty="0" smtClean="0"/>
              <a:t>Cours </a:t>
            </a:r>
            <a:r>
              <a:rPr lang="fr-FR" sz="2400" dirty="0" smtClean="0"/>
              <a:t>développés autour de situations regroupant les disciplines littéraires (français et langues vivantes) et professionnelles</a:t>
            </a:r>
          </a:p>
          <a:p>
            <a:endParaRPr lang="fr-FR" sz="2400" dirty="0" smtClean="0"/>
          </a:p>
          <a:p>
            <a:pPr>
              <a:buFont typeface="Wingdings" pitchFamily="2" charset="2"/>
              <a:buChar char="ü"/>
            </a:pPr>
            <a:r>
              <a:rPr lang="fr-FR" sz="2400" dirty="0" smtClean="0"/>
              <a:t> Apprentissages </a:t>
            </a:r>
            <a:r>
              <a:rPr lang="fr-FR" sz="2400" dirty="0" smtClean="0"/>
              <a:t>développés dans le cadre de projets concrets avec des partenaires extérieurs en lien avec l'emploi. Projets qui deviendront des chefs d’œuvre.</a:t>
            </a:r>
          </a:p>
          <a:p>
            <a:endParaRPr lang="fr-F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</TotalTime>
  <Words>470</Words>
  <Application>Microsoft Office PowerPoint</Application>
  <PresentationFormat>Affichage à l'écran (4:3)</PresentationFormat>
  <Paragraphs>144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Civil</vt:lpstr>
      <vt:lpstr>BAC PRO   Assistance à la Gestion des Organisations  et de leurs Activités</vt:lpstr>
      <vt:lpstr>Diapositive 2</vt:lpstr>
      <vt:lpstr>Fin de seconde</vt:lpstr>
      <vt:lpstr>Diapositive 4</vt:lpstr>
      <vt:lpstr>Diapositive 5</vt:lpstr>
      <vt:lpstr>Enseignements professionnels</vt:lpstr>
      <vt:lpstr>Enseignements professionnels</vt:lpstr>
      <vt:lpstr>Enseignements professionnels</vt:lpstr>
      <vt:lpstr>Diapositive 9</vt:lpstr>
      <vt:lpstr>Diapositive 10</vt:lpstr>
      <vt:lpstr>Contexte professionnel</vt:lpstr>
      <vt:lpstr>Diapositive 12</vt:lpstr>
      <vt:lpstr>Diapositive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Fabienne CHARRIER</dc:creator>
  <cp:lastModifiedBy>Annyvonne</cp:lastModifiedBy>
  <cp:revision>59</cp:revision>
  <dcterms:created xsi:type="dcterms:W3CDTF">2014-03-24T09:05:00Z</dcterms:created>
  <dcterms:modified xsi:type="dcterms:W3CDTF">2021-03-07T20:03:27Z</dcterms:modified>
</cp:coreProperties>
</file>